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notesMasterIdLst>
    <p:notesMasterId r:id="rId23"/>
  </p:notesMasterIdLst>
  <p:sldIdLst>
    <p:sldId id="570"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p:restoredTop sz="88260"/>
  </p:normalViewPr>
  <p:slideViewPr>
    <p:cSldViewPr snapToGrid="0">
      <p:cViewPr varScale="1">
        <p:scale>
          <a:sx n="110" d="100"/>
          <a:sy n="110" d="100"/>
        </p:scale>
        <p:origin x="5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5/4/25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4D6B-8CAA-55CE-8633-CC7978299ABB}"/>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53BDE684-1050-C5C9-F0B7-95E4406A0731}"/>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9C1B11DE-8524-EE63-0874-09064321D98B}"/>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412602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5/4/25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2761533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5/4/25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04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5/4/25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74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5/4/25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039718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5/4/25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79676242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a:sym typeface="Helvetica Neue" charset="0"/>
              </a:rPr>
              <a:t>CS 4530: Fundamentals of Software Engineering</a:t>
            </a:r>
            <a:br>
              <a:rPr lang="en-US" altLang="en-US">
                <a:sym typeface="Helvetica Neue" charset="0"/>
              </a:rPr>
            </a:br>
            <a:r>
              <a:rPr lang="en-US" altLang="en-US">
                <a:sym typeface="Helvetica Neue" charset="0"/>
              </a:rPr>
              <a:t>Module 1, Lesson 1</a:t>
            </a:r>
            <a:br>
              <a:rPr lang="en-US" altLang="en-US">
                <a:sym typeface="Helvetica Neue" charset="0"/>
              </a:rPr>
            </a:br>
            <a:r>
              <a:rPr lang="en-US" altLang="en-US">
                <a:sym typeface="Helvetica Neue" charset="0"/>
              </a:rPr>
              <a:t>Course Introduction</a:t>
            </a:r>
            <a:endParaRPr lang="en-US"/>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a:t>Rob Simmons</a:t>
            </a:r>
          </a:p>
          <a:p>
            <a:r>
              <a:rPr lang="en-US"/>
              <a:t>Khoury College of Computer Sciences</a:t>
            </a:r>
          </a:p>
          <a:p>
            <a:endParaRPr lang="en-US"/>
          </a:p>
          <a:p>
            <a:endParaRPr lang="en-US"/>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a:xfrm>
            <a:off x="838200" y="18255"/>
            <a:ext cx="10515600" cy="1325563"/>
          </a:xfrm>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199" y="1500188"/>
            <a:ext cx="10114503" cy="4351337"/>
          </a:xfrm>
        </p:spPr>
        <p:txBody>
          <a:bodyPr>
            <a:normAutofit/>
          </a:bodyPr>
          <a:lstStyle/>
          <a:p>
            <a:r>
              <a:rPr lang="en-US"/>
              <a:t>People</a:t>
            </a:r>
          </a:p>
          <a:p>
            <a:pPr lvl="1"/>
            <a:r>
              <a:rPr lang="en-US"/>
              <a:t>how to organize software teams and make them function effectively</a:t>
            </a:r>
          </a:p>
          <a:p>
            <a:pPr lvl="1"/>
            <a:r>
              <a:rPr lang="en-US"/>
              <a:t>how software engineering teams work in larger organizations</a:t>
            </a:r>
          </a:p>
          <a:p>
            <a:r>
              <a:rPr lang="en-US"/>
              <a:t>Processes</a:t>
            </a:r>
          </a:p>
          <a:p>
            <a:pPr lvl="1"/>
            <a:r>
              <a:rPr lang="en-US"/>
              <a:t>how to divide a large project into engineering tasks</a:t>
            </a:r>
          </a:p>
          <a:p>
            <a:pPr lvl="1"/>
            <a:r>
              <a:rPr lang="en-US"/>
              <a:t>how to coordinate the tasks to form a coherent whole</a:t>
            </a:r>
          </a:p>
          <a:p>
            <a:r>
              <a:rPr lang="en-US"/>
              <a:t>Programs</a:t>
            </a:r>
          </a:p>
          <a:p>
            <a:pPr lvl="1"/>
            <a:r>
              <a:rPr lang="en-US"/>
              <a:t>how to write programs that people can understand and maintain</a:t>
            </a:r>
          </a:p>
          <a:p>
            <a:pPr lvl="1"/>
            <a:r>
              <a:rPr lang="en-US"/>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a:xfrm>
            <a:off x="838200" y="18255"/>
            <a:ext cx="10515600" cy="1325563"/>
          </a:xfrm>
        </p:spPr>
        <p:txBody>
          <a:bodyPr>
            <a:noAutofit/>
          </a:bodyPr>
          <a:lstStyle/>
          <a:p>
            <a:r>
              <a:rPr lang="en-US"/>
              <a:t>So, software engineering must encompass:</a:t>
            </a:r>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This class is here-</a:t>
            </a:r>
            <a:r>
              <a:rPr kumimoji="0" lang="en-US" sz="4400" b="0" i="0" u="none" strike="noStrike" kern="1200" cap="none" spc="0" normalizeH="0" baseline="0" noProof="0" err="1">
                <a:ln>
                  <a:noFill/>
                </a:ln>
                <a:solidFill>
                  <a:prstClr val="black"/>
                </a:solidFill>
                <a:effectLst/>
                <a:uLnTx/>
                <a:uFillTx/>
                <a:latin typeface="Calibri" panose="020F0502020204030204"/>
                <a:ea typeface="+mn-ea"/>
                <a:cs typeface="+mn-cs"/>
              </a:rPr>
              <a:t>ish</a:t>
            </a:r>
            <a:endParaRPr kumimoji="0" lang="en-US" sz="4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Calibri"/>
                <a:cs typeface="Calibri"/>
              </a:rPr>
              <a:t>howstuffworks.com</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Half as Interesting on YouTube</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www.oddee.com</a:t>
            </a: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srgbClr val="E7E6E6">
                    <a:lumMod val="75000"/>
                  </a:srgb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solidFill>
                <a:effectLst/>
                <a:uLnTx/>
                <a:uFillTx/>
                <a:latin typeface="Calibri" panose="020F0502020204030204"/>
                <a:ea typeface="+mn-ea"/>
                <a:cs typeface="+mn-cs"/>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err="1">
                <a:ln>
                  <a:noFill/>
                </a:ln>
                <a:solidFill>
                  <a:prstClr val="black"/>
                </a:solidFill>
                <a:effectLst/>
                <a:uLnTx/>
                <a:uFillTx/>
                <a:latin typeface="Calibri" panose="020F0502020204030204"/>
                <a:ea typeface="+mn-ea"/>
                <a:cs typeface="+mn-cs"/>
              </a:rPr>
              <a:t>www.architecturaldigest.com</a:t>
            </a:r>
            <a:endParaRPr kumimoji="0" lang="en-US" sz="1800" b="0" i="1"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a:xfrm>
            <a:off x="838200" y="18255"/>
            <a:ext cx="10515600" cy="1325563"/>
          </a:xfrm>
        </p:spPr>
        <p:txBody>
          <a:bodyPr>
            <a:noAutofit/>
          </a:bodyPr>
          <a:lstStyle/>
          <a:p>
            <a:r>
              <a:rPr lang="en-US"/>
              <a:t>Not unique to </a:t>
            </a:r>
            <a:r>
              <a:rPr lang="en-US" i="1"/>
              <a:t>software</a:t>
            </a:r>
            <a:r>
              <a:rPr lang="en-US"/>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2" name="Content Placeholder 1">
            <a:extLst>
              <a:ext uri="{FF2B5EF4-FFF2-40B4-BE49-F238E27FC236}">
                <a16:creationId xmlns:a16="http://schemas.microsoft.com/office/drawing/2014/main" id="{564B12BD-1732-7D9D-3B6A-641D71CA26C7}"/>
              </a:ext>
            </a:extLst>
          </p:cNvPr>
          <p:cNvSpPr>
            <a:spLocks noGrp="1"/>
          </p:cNvSpPr>
          <p:nvPr>
            <p:ph idx="1"/>
          </p:nvPr>
        </p:nvSpPr>
        <p:spPr>
          <a:xfrm>
            <a:off x="5752618" y="1500160"/>
            <a:ext cx="5601182" cy="4351338"/>
          </a:xfrm>
        </p:spPr>
        <p:txBody>
          <a:bodyPr/>
          <a:lstStyle/>
          <a:p>
            <a:r>
              <a:rPr lang="en-US"/>
              <a:t>Course </a:t>
            </a:r>
            <a:r>
              <a:rPr lang="en-US" err="1"/>
              <a:t>Adminstration</a:t>
            </a:r>
            <a:endParaRPr lang="en-US"/>
          </a:p>
          <a:p>
            <a:pPr lvl="1"/>
            <a:r>
              <a:rPr lang="en-US"/>
              <a:t>Elizabeth O’Reilly</a:t>
            </a:r>
          </a:p>
          <a:p>
            <a:r>
              <a:rPr lang="en-US"/>
              <a:t>TAs</a:t>
            </a:r>
          </a:p>
          <a:p>
            <a:pPr lvl="1"/>
            <a:r>
              <a:rPr lang="en-US"/>
              <a:t>Apurva Sani</a:t>
            </a:r>
          </a:p>
          <a:p>
            <a:pPr lvl="1"/>
            <a:r>
              <a:rPr lang="en-US"/>
              <a:t>Chaman Kumar</a:t>
            </a:r>
          </a:p>
          <a:p>
            <a:pPr lvl="1"/>
            <a:r>
              <a:rPr lang="en-US"/>
              <a:t>Manas </a:t>
            </a:r>
            <a:r>
              <a:rPr lang="en-US" err="1"/>
              <a:t>Aggrawal</a:t>
            </a:r>
            <a:endParaRPr lang="en-US"/>
          </a:p>
          <a:p>
            <a:pPr lvl="1"/>
            <a:r>
              <a:rPr lang="en-US"/>
              <a:t>Tanya Shukla</a:t>
            </a:r>
          </a:p>
          <a:p>
            <a:pPr lvl="1"/>
            <a:r>
              <a:rPr lang="en-US"/>
              <a:t>Anish Hedge (not here today)</a:t>
            </a:r>
          </a:p>
          <a:p>
            <a:pPr lvl="1"/>
            <a:r>
              <a:rPr lang="en-US"/>
              <a:t>Vihar Reddy (joining next week)</a:t>
            </a:r>
          </a:p>
        </p:txBody>
      </p:sp>
      <p:sp>
        <p:nvSpPr>
          <p:cNvPr id="138" name="Slide Number"/>
          <p:cNvSpPr txBox="1">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E62FD13-1F96-F155-36CA-7EF6E751D118}"/>
              </a:ext>
            </a:extLst>
          </p:cNvPr>
          <p:cNvSpPr txBox="1"/>
          <p:nvPr/>
        </p:nvSpPr>
        <p:spPr>
          <a:xfrm>
            <a:off x="1345539" y="4503019"/>
            <a:ext cx="2683761" cy="17581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a:ea typeface="Calibri"/>
                <a:cs typeface="Calibri"/>
              </a:rPr>
              <a:t>Me!</a:t>
            </a:r>
            <a:br>
              <a:rPr kumimoji="0" lang="en-US" sz="3600" b="0" i="0" u="none" strike="noStrike" kern="1200" cap="none" spc="0" normalizeH="0" baseline="0" noProof="0">
                <a:ln>
                  <a:noFill/>
                </a:ln>
                <a:solidFill>
                  <a:prstClr val="black"/>
                </a:solidFill>
                <a:effectLst/>
                <a:uLnTx/>
                <a:uFillTx/>
                <a:latin typeface="Calibri"/>
                <a:ea typeface="Calibri"/>
                <a:cs typeface="Calibri"/>
              </a:rPr>
            </a:br>
            <a:r>
              <a:rPr kumimoji="0" lang="en-US" sz="3600" b="0" i="0" u="none" strike="noStrike" kern="1200" cap="none" spc="0" normalizeH="0" baseline="0" noProof="0">
                <a:ln>
                  <a:noFill/>
                </a:ln>
                <a:solidFill>
                  <a:prstClr val="black"/>
                </a:solidFill>
                <a:effectLst/>
                <a:uLnTx/>
                <a:uFillTx/>
                <a:latin typeface="Calibri"/>
                <a:ea typeface="Calibri"/>
                <a:cs typeface="Calibri"/>
              </a:rPr>
              <a:t>Rob Simmons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1" u="none" strike="noStrike" kern="1200" cap="none" spc="0" normalizeH="0" baseline="0" noProof="0">
              <a:ln>
                <a:noFill/>
              </a:ln>
              <a:solidFill>
                <a:prstClr val="black"/>
              </a:solidFill>
              <a:effectLst/>
              <a:uLnTx/>
              <a:uFillTx/>
              <a:latin typeface="Calibri" panose="020F0502020204030204" pitchFamily="34" charset="0"/>
              <a:ea typeface="Calibri"/>
              <a:cs typeface="Calibri" panose="020F0502020204030204" pitchFamily="34" charset="0"/>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1390014"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6726DB9-4DDC-4592-A156-2C88862141DB}"/>
              </a:ext>
            </a:extLst>
          </p:cNvPr>
          <p:cNvGrpSpPr/>
          <p:nvPr/>
        </p:nvGrpSpPr>
        <p:grpSpPr>
          <a:xfrm>
            <a:off x="335766" y="2943149"/>
            <a:ext cx="502431" cy="502431"/>
            <a:chOff x="7949361" y="2403792"/>
            <a:chExt cx="1887188" cy="1887188"/>
          </a:xfrm>
        </p:grpSpPr>
        <p:sp>
          <p:nvSpPr>
            <p:cNvPr id="3" name="Rectangle: Diagonal Corners Rounded 13">
              <a:extLst>
                <a:ext uri="{FF2B5EF4-FFF2-40B4-BE49-F238E27FC236}">
                  <a16:creationId xmlns:a16="http://schemas.microsoft.com/office/drawing/2014/main" id="{5E456A71-D37B-BEAC-72A0-5F73E8D504C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descr="Group">
              <a:extLst>
                <a:ext uri="{FF2B5EF4-FFF2-40B4-BE49-F238E27FC236}">
                  <a16:creationId xmlns:a16="http://schemas.microsoft.com/office/drawing/2014/main" id="{5D3023D0-0B36-BDA8-27A5-69F0ED402B16}"/>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a:xfrm>
            <a:off x="838200" y="18255"/>
            <a:ext cx="10515600" cy="1325563"/>
          </a:xfrm>
        </p:spPr>
        <p:txBody>
          <a:bodyPr/>
          <a:lstStyle>
            <a:lvl1pPr>
              <a:defRPr>
                <a:solidFill>
                  <a:srgbClr val="005493"/>
                </a:solidFill>
              </a:defRPr>
            </a:lvl1pPr>
          </a:lstStyle>
          <a:p>
            <a:r>
              <a:rPr lang="en-US"/>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7887346" cy="4351338"/>
          </a:xfrm>
        </p:spPr>
        <p:txBody>
          <a:bodyPr>
            <a:normAutofit lnSpcReduction="10000"/>
          </a:bodyPr>
          <a:lstStyle/>
          <a:p>
            <a:r>
              <a:rPr lang="en-US" dirty="0"/>
              <a:t>By the end of this course, you will…</a:t>
            </a:r>
          </a:p>
          <a:p>
            <a:pPr lvl="1"/>
            <a:r>
              <a:rPr lang="en-US" dirty="0"/>
              <a:t>…be able to define and describe the phases of the software engineering lifecycle.</a:t>
            </a:r>
          </a:p>
          <a:p>
            <a:pPr lvl="1"/>
            <a:r>
              <a:rPr lang="en-US" dirty="0"/>
              <a:t>…demonstrate an ability to use key processes and technologies in modern software development and be able to explain the purpose of those processes and technologies.</a:t>
            </a:r>
          </a:p>
          <a:p>
            <a:pPr lvl="1"/>
            <a:r>
              <a:rPr lang="en-US" dirty="0"/>
              <a:t>…be able to apply instances of major tools used for elementary software engineering tasks in the context of web applications.</a:t>
            </a:r>
          </a:p>
          <a:p>
            <a:pPr lvl="1"/>
            <a:r>
              <a:rPr lang="en-US" dirty="0"/>
              <a:t>…design and implement a portfolio-worthy software engineering project in a small team environment that can be showcased to recruiters.</a:t>
            </a:r>
          </a:p>
          <a:p>
            <a:endParaRPr lang="en-US" dirty="0"/>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084423"/>
            <a:ext cx="502431" cy="502431"/>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586982" y="3058873"/>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7595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F8744-17D6-606C-98E2-6A47F867342D}"/>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C81B5B76-D8CF-7B3E-D846-8205176C8F1F}"/>
              </a:ext>
            </a:extLst>
          </p:cNvPr>
          <p:cNvSpPr txBox="1">
            <a:spLocks noGrp="1"/>
          </p:cNvSpPr>
          <p:nvPr>
            <p:ph type="title"/>
          </p:nvPr>
        </p:nvSpPr>
        <p:spPr>
          <a:xfrm>
            <a:off x="838200" y="18255"/>
            <a:ext cx="10515600" cy="1325563"/>
          </a:xfrm>
        </p:spPr>
        <p:txBody>
          <a:bodyPr/>
          <a:lstStyle>
            <a:lvl1pPr>
              <a:defRPr>
                <a:solidFill>
                  <a:srgbClr val="005493"/>
                </a:solidFill>
              </a:defRPr>
            </a:lvl1pPr>
          </a:lstStyle>
          <a:p>
            <a:r>
              <a:rPr lang="en-US"/>
              <a:t>Course outcomes</a:t>
            </a:r>
          </a:p>
        </p:txBody>
      </p:sp>
      <p:sp>
        <p:nvSpPr>
          <p:cNvPr id="204" name="Developing skills that are necessary for successful software development…">
            <a:extLst>
              <a:ext uri="{FF2B5EF4-FFF2-40B4-BE49-F238E27FC236}">
                <a16:creationId xmlns:a16="http://schemas.microsoft.com/office/drawing/2014/main" id="{F2345BEA-FE4A-9519-8052-948F1013892F}"/>
              </a:ext>
            </a:extLst>
          </p:cNvPr>
          <p:cNvSpPr txBox="1">
            <a:spLocks noGrp="1"/>
          </p:cNvSpPr>
          <p:nvPr>
            <p:ph idx="1"/>
          </p:nvPr>
        </p:nvSpPr>
        <p:spPr>
          <a:xfrm>
            <a:off x="838200" y="1500160"/>
            <a:ext cx="7887346" cy="4351338"/>
          </a:xfrm>
        </p:spPr>
        <p:txBody>
          <a:bodyPr>
            <a:normAutofit lnSpcReduction="10000"/>
          </a:bodyPr>
          <a:lstStyle/>
          <a:p>
            <a:r>
              <a:rPr lang="en-US"/>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3BC48A27-A2F6-770E-C74C-FD1EBBD9A968}"/>
              </a:ext>
            </a:extLst>
          </p:cNvPr>
          <p:cNvSpPr txBox="1">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F4A529D6-AD11-D0E4-DBD6-1C25F2E884ED}"/>
              </a:ext>
            </a:extLst>
          </p:cNvPr>
          <p:cNvGrpSpPr/>
          <p:nvPr/>
        </p:nvGrpSpPr>
        <p:grpSpPr>
          <a:xfrm>
            <a:off x="586984" y="4175951"/>
            <a:ext cx="502431" cy="502431"/>
            <a:chOff x="4314206" y="2403793"/>
            <a:chExt cx="1887187" cy="1887187"/>
          </a:xfrm>
        </p:grpSpPr>
        <p:sp>
          <p:nvSpPr>
            <p:cNvPr id="18" name="Rectangle: Diagonal Corners Rounded 10">
              <a:extLst>
                <a:ext uri="{FF2B5EF4-FFF2-40B4-BE49-F238E27FC236}">
                  <a16:creationId xmlns:a16="http://schemas.microsoft.com/office/drawing/2014/main" id="{DFEBB89D-0BD2-E35D-CD3E-F4DA5DC2560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Rectangle 18" descr="Illustrator with solid fill">
              <a:extLst>
                <a:ext uri="{FF2B5EF4-FFF2-40B4-BE49-F238E27FC236}">
                  <a16:creationId xmlns:a16="http://schemas.microsoft.com/office/drawing/2014/main" id="{4A50BB1F-7FC3-1B35-879D-1F0A3B95774F}"/>
                </a:ext>
              </a:extLst>
            </p:cNvPr>
            <p:cNvSpPr/>
            <p:nvPr/>
          </p:nvSpPr>
          <p:spPr>
            <a:xfrm>
              <a:off x="4314206" y="2403794"/>
              <a:ext cx="1887186" cy="1887186"/>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D6A07B5D-034D-8D04-925C-6043B25C60BB}"/>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3992684D-FD24-C495-7F9A-41E9355EF900}"/>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descr="Group">
              <a:extLst>
                <a:ext uri="{FF2B5EF4-FFF2-40B4-BE49-F238E27FC236}">
                  <a16:creationId xmlns:a16="http://schemas.microsoft.com/office/drawing/2014/main" id="{0A0D2B17-0CCC-4E5E-58BB-BCA85FC8DD37}"/>
                </a:ext>
              </a:extLst>
            </p:cNvPr>
            <p:cNvSpPr/>
            <p:nvPr/>
          </p:nvSpPr>
          <p:spPr>
            <a:xfrm>
              <a:off x="7949361" y="2403792"/>
              <a:ext cx="1887188" cy="188718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2" name="Left Brace 1">
            <a:extLst>
              <a:ext uri="{FF2B5EF4-FFF2-40B4-BE49-F238E27FC236}">
                <a16:creationId xmlns:a16="http://schemas.microsoft.com/office/drawing/2014/main" id="{54A4FBBC-CCDA-3ABB-B35F-A99AB2274D2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Left Brace 2">
            <a:extLst>
              <a:ext uri="{FF2B5EF4-FFF2-40B4-BE49-F238E27FC236}">
                <a16:creationId xmlns:a16="http://schemas.microsoft.com/office/drawing/2014/main" id="{10D955E4-CACD-04E3-7F81-DC845A76A628}"/>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EAE38DC-CAF7-39FC-7155-0A75EFF9EC1E}"/>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Calibri"/>
                <a:cs typeface="Calibri"/>
              </a:rPr>
              <a:t>These are normal learning goals for a course at a university!</a:t>
            </a:r>
          </a:p>
        </p:txBody>
      </p:sp>
      <p:sp>
        <p:nvSpPr>
          <p:cNvPr id="11" name="TextBox 10">
            <a:extLst>
              <a:ext uri="{FF2B5EF4-FFF2-40B4-BE49-F238E27FC236}">
                <a16:creationId xmlns:a16="http://schemas.microsoft.com/office/drawing/2014/main" id="{8C390643-D582-54BB-4DB1-E78446CE032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0C0"/>
                </a:solidFill>
                <a:effectLst/>
                <a:uLnTx/>
                <a:uFillTx/>
                <a:latin typeface="Calibri" panose="020F0502020204030204"/>
                <a:ea typeface="Calibri"/>
                <a:cs typeface="Calibri"/>
              </a:rPr>
              <a:t>This is maybe a little different</a:t>
            </a:r>
          </a:p>
        </p:txBody>
      </p:sp>
      <p:grpSp>
        <p:nvGrpSpPr>
          <p:cNvPr id="30" name="Group 29">
            <a:extLst>
              <a:ext uri="{FF2B5EF4-FFF2-40B4-BE49-F238E27FC236}">
                <a16:creationId xmlns:a16="http://schemas.microsoft.com/office/drawing/2014/main" id="{2335F09C-2645-0B2F-1874-5173A3632903}"/>
              </a:ext>
            </a:extLst>
          </p:cNvPr>
          <p:cNvGrpSpPr/>
          <p:nvPr/>
        </p:nvGrpSpPr>
        <p:grpSpPr>
          <a:xfrm>
            <a:off x="586984" y="2084423"/>
            <a:ext cx="502431" cy="502431"/>
            <a:chOff x="679049" y="2403793"/>
            <a:chExt cx="1887188" cy="1887187"/>
          </a:xfrm>
        </p:grpSpPr>
        <p:sp>
          <p:nvSpPr>
            <p:cNvPr id="31" name="Rectangle: Diagonal Corners Rounded 6">
              <a:extLst>
                <a:ext uri="{FF2B5EF4-FFF2-40B4-BE49-F238E27FC236}">
                  <a16:creationId xmlns:a16="http://schemas.microsoft.com/office/drawing/2014/main" id="{E6BC6ECB-1A2E-0509-BEBF-E67E1AC4A5BC}"/>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Rectangle 31" descr="Gears">
              <a:extLst>
                <a:ext uri="{FF2B5EF4-FFF2-40B4-BE49-F238E27FC236}">
                  <a16:creationId xmlns:a16="http://schemas.microsoft.com/office/drawing/2014/main" id="{5CCD40C5-F0A4-785C-672C-877C1C2678DC}"/>
                </a:ext>
              </a:extLst>
            </p:cNvPr>
            <p:cNvSpPr/>
            <p:nvPr/>
          </p:nvSpPr>
          <p:spPr>
            <a:xfrm>
              <a:off x="679049" y="2403793"/>
              <a:ext cx="1887187" cy="188718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81FCB27D-F547-85CD-1DED-D6B737F75BAE}"/>
              </a:ext>
            </a:extLst>
          </p:cNvPr>
          <p:cNvGrpSpPr/>
          <p:nvPr/>
        </p:nvGrpSpPr>
        <p:grpSpPr>
          <a:xfrm>
            <a:off x="335766" y="2943149"/>
            <a:ext cx="502431" cy="502431"/>
            <a:chOff x="7949361" y="2403792"/>
            <a:chExt cx="1887188" cy="1887188"/>
          </a:xfrm>
        </p:grpSpPr>
        <p:sp>
          <p:nvSpPr>
            <p:cNvPr id="6" name="Rectangle: Diagonal Corners Rounded 13">
              <a:extLst>
                <a:ext uri="{FF2B5EF4-FFF2-40B4-BE49-F238E27FC236}">
                  <a16:creationId xmlns:a16="http://schemas.microsoft.com/office/drawing/2014/main" id="{69D396D8-F6DF-F5D5-6025-2BCAA6BC289B}"/>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descr="Group">
              <a:extLst>
                <a:ext uri="{FF2B5EF4-FFF2-40B4-BE49-F238E27FC236}">
                  <a16:creationId xmlns:a16="http://schemas.microsoft.com/office/drawing/2014/main" id="{3DC6660E-E6AF-E0FA-785D-7ADCBD26D5FC}"/>
                </a:ext>
              </a:extLst>
            </p:cNvPr>
            <p:cNvSpPr/>
            <p:nvPr/>
          </p:nvSpPr>
          <p:spPr>
            <a:xfrm>
              <a:off x="7949361" y="2403792"/>
              <a:ext cx="1887188" cy="188718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EEBD95D2-CF05-8298-1111-AE3A83AB8230}"/>
              </a:ext>
            </a:extLst>
          </p:cNvPr>
          <p:cNvGrpSpPr/>
          <p:nvPr/>
        </p:nvGrpSpPr>
        <p:grpSpPr>
          <a:xfrm>
            <a:off x="586982" y="3058873"/>
            <a:ext cx="502431" cy="502430"/>
            <a:chOff x="679049" y="2403793"/>
            <a:chExt cx="1887188" cy="1887187"/>
          </a:xfrm>
        </p:grpSpPr>
        <p:sp>
          <p:nvSpPr>
            <p:cNvPr id="13" name="Rectangle: Diagonal Corners Rounded 6">
              <a:extLst>
                <a:ext uri="{FF2B5EF4-FFF2-40B4-BE49-F238E27FC236}">
                  <a16:creationId xmlns:a16="http://schemas.microsoft.com/office/drawing/2014/main" id="{97F1C419-033B-E013-0BAE-E8FA6B3F5FF6}"/>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Rectangle 22" descr="Gears">
              <a:extLst>
                <a:ext uri="{FF2B5EF4-FFF2-40B4-BE49-F238E27FC236}">
                  <a16:creationId xmlns:a16="http://schemas.microsoft.com/office/drawing/2014/main" id="{E33DAF0D-92E5-7DA3-7B00-0D3ECAE35A5E}"/>
                </a:ext>
              </a:extLst>
            </p:cNvPr>
            <p:cNvSpPr/>
            <p:nvPr/>
          </p:nvSpPr>
          <p:spPr>
            <a:xfrm>
              <a:off x="679049" y="2403793"/>
              <a:ext cx="1887187" cy="188718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4" name="Group 23">
            <a:extLst>
              <a:ext uri="{FF2B5EF4-FFF2-40B4-BE49-F238E27FC236}">
                <a16:creationId xmlns:a16="http://schemas.microsoft.com/office/drawing/2014/main" id="{848857F5-B58C-E5FB-66A3-DAA75CC1B14E}"/>
              </a:ext>
            </a:extLst>
          </p:cNvPr>
          <p:cNvGrpSpPr/>
          <p:nvPr/>
        </p:nvGrpSpPr>
        <p:grpSpPr>
          <a:xfrm>
            <a:off x="838199" y="3174596"/>
            <a:ext cx="502431" cy="502431"/>
            <a:chOff x="4314206" y="2403793"/>
            <a:chExt cx="1887187" cy="1887187"/>
          </a:xfrm>
        </p:grpSpPr>
        <p:sp>
          <p:nvSpPr>
            <p:cNvPr id="25" name="Rectangle: Diagonal Corners Rounded 10">
              <a:extLst>
                <a:ext uri="{FF2B5EF4-FFF2-40B4-BE49-F238E27FC236}">
                  <a16:creationId xmlns:a16="http://schemas.microsoft.com/office/drawing/2014/main" id="{4F65B20B-78AE-796E-C358-A14D0A5C6D68}"/>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5" descr="Illustrator with solid fill">
              <a:extLst>
                <a:ext uri="{FF2B5EF4-FFF2-40B4-BE49-F238E27FC236}">
                  <a16:creationId xmlns:a16="http://schemas.microsoft.com/office/drawing/2014/main" id="{B161E1EF-0EB9-9B5E-5A3E-046A6C7E8F04}"/>
                </a:ext>
              </a:extLst>
            </p:cNvPr>
            <p:cNvSpPr/>
            <p:nvPr/>
          </p:nvSpPr>
          <p:spPr>
            <a:xfrm>
              <a:off x="4314206" y="2403794"/>
              <a:ext cx="1887186" cy="1887186"/>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52519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a:xfrm>
            <a:off x="838200" y="18255"/>
            <a:ext cx="10515600" cy="1325563"/>
          </a:xfrm>
        </p:spPr>
        <p:txBody>
          <a:bodyPr/>
          <a:lstStyle/>
          <a:p>
            <a:r>
              <a:rPr lang="en-US"/>
              <a:t>Learning Objectives for this Module</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7887346" cy="4351338"/>
          </a:xfrm>
        </p:spPr>
        <p:txBody>
          <a:bodyPr vert="horz" lIns="91440" tIns="45720" rIns="91440" bIns="45720" rtlCol="0" anchor="t">
            <a:normAutofit/>
          </a:bodyPr>
          <a:lstStyle/>
          <a:p>
            <a:r>
              <a:rPr lang="en-US"/>
              <a:t>By the end of this module, you should be able to:</a:t>
            </a:r>
          </a:p>
          <a:p>
            <a:pPr lvl="1"/>
            <a:r>
              <a:rPr lang="en-US"/>
              <a:t>Explain in general terms what software engineering is </a:t>
            </a:r>
          </a:p>
          <a:p>
            <a:pPr lvl="1"/>
            <a:r>
              <a:rPr lang="en-US"/>
              <a:t>List your weekly obligations as a student</a:t>
            </a:r>
          </a:p>
          <a:p>
            <a:pPr lvl="1"/>
            <a:r>
              <a:rPr lang="en-US"/>
              <a:t>List the requirements for completing the course</a:t>
            </a:r>
          </a:p>
          <a:p>
            <a:endParaRPr lang="en-US"/>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t>What does it mean to make software... engineering? </a:t>
            </a:r>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"Engineering is the practice of using natural science, mathematics, and the </a:t>
            </a:r>
            <a:r>
              <a:rPr kumimoji="0" lang="en-US" sz="2800" b="0" i="0" u="sng" strike="noStrike" kern="1200" cap="none" spc="0" normalizeH="0" baseline="0" noProof="0">
                <a:ln>
                  <a:noFill/>
                </a:ln>
                <a:solidFill>
                  <a:prstClr val="black"/>
                </a:solidFill>
                <a:effectLst/>
                <a:uLnTx/>
                <a:uFillTx/>
                <a:latin typeface="Calibri" panose="020F0502020204030204"/>
                <a:ea typeface="+mn-ea"/>
                <a:cs typeface="+mn-cs"/>
              </a:rPr>
              <a:t>engineering design process</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Engineering is formulating a problem that can be solved through </a:t>
            </a:r>
            <a:r>
              <a:rPr kumimoji="0" lang="en-US" sz="2800" b="1" i="1"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t>Origins of "software engineering"</a:t>
            </a:r>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Margaret Hamilton </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NASA, around 1963</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Barry Boehm</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1968 NATO conference on Software Engineering + Outcomes</a:t>
            </a:r>
            <a:r>
              <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rPr>
              <a: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Friedrich Bauer</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(all pictures from Wikipedia)</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Comm. of the ACM,</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Anthony Oettinger, ACM President</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t>One definition of "software engineering"</a:t>
            </a:r>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Compare that with Wikipedia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Calibri" panose="020F0502020204030204"/>
                <a:ea typeface="+mn-lt"/>
                <a:cs typeface="Calibri" panose="020F0502020204030204"/>
              </a:rPr>
              <a:t>Engineering design process</a:t>
            </a:r>
            <a:endPar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Common</a:t>
            </a: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 stages: </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Research</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Design requirements</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Feasibility</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Concept generation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Preliminary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Detailed design</a:t>
            </a:r>
          </a:p>
          <a:p>
            <a:pPr marL="457200" marR="0" lvl="0" indent="-457200" algn="l" defTabSz="914400" rtl="0" eaLnBrk="1" fontAlgn="auto" latinLnBrk="0" hangingPunct="1">
              <a:lnSpc>
                <a:spcPct val="100000"/>
              </a:lnSpc>
              <a:spcBef>
                <a:spcPts val="0"/>
              </a:spcBef>
              <a:spcAft>
                <a:spcPts val="0"/>
              </a:spcAft>
              <a:buClrTx/>
              <a:buSzTx/>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lt"/>
                <a:cs typeface="Calibri" panose="020F0502020204030204"/>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Software engineering</a:t>
            </a:r>
            <a:b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b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concerns the</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design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construction,</a:t>
            </a: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and maintenance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of large programs</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over time.</a:t>
            </a:r>
            <a:endParaRPr kumimoji="0" lang="en-US" sz="2800" b="0" i="0" u="none" strike="noStrike" kern="1200" cap="none" spc="0" normalizeH="0" baseline="0" noProof="0">
              <a:ln>
                <a:noFill/>
              </a:ln>
              <a:solidFill>
                <a:prstClr val="black"/>
              </a:solidFill>
              <a:effectLst/>
              <a:uLnTx/>
              <a:uFillTx/>
              <a:latin typeface="Calibri" panose="020F0502020204030204"/>
              <a:ea typeface="Calibri"/>
              <a:cs typeface="Calibri"/>
            </a:endParaRPr>
          </a:p>
          <a:p>
            <a:pPr marL="571500" marR="0" lvl="0" indent="-571500" algn="l" defTabSz="914400" rtl="0" eaLnBrk="1" fontAlgn="auto" latinLnBrk="0" hangingPunct="1">
              <a:lnSpc>
                <a:spcPct val="90000"/>
              </a:lnSpc>
              <a:spcBef>
                <a:spcPts val="1000"/>
              </a:spcBef>
              <a:spcAft>
                <a:spcPts val="0"/>
              </a:spcAft>
              <a:buClrTx/>
              <a:buSzTx/>
              <a:buFont typeface="Wingdings" panose="020B0604020202020204" pitchFamily="34" charset="0"/>
              <a:buChar char="Ø"/>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idx="4294967295"/>
          </p:nvPr>
        </p:nvSpPr>
        <p:spPr>
          <a:xfrm>
            <a:off x="69993" y="23200"/>
            <a:ext cx="10892414" cy="968950"/>
          </a:xfrm>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Calibri"/>
                <a:cs typeface="Calibri"/>
              </a:rPr>
              <a:t>(image from “The Scale of Space” on KWIT, March 2018)</a:t>
            </a:r>
            <a:endParaRPr kumimoji="0" lang="en-US" sz="1800" b="0" i="0" u="none" strike="noStrike" kern="1200" cap="none" spc="0" normalizeH="0" baseline="0" noProof="0">
              <a:ln>
                <a:noFill/>
              </a:ln>
              <a:solidFill>
                <a:prstClr val="black"/>
              </a:solidFill>
              <a:effectLst/>
              <a:uLnTx/>
              <a:uFillTx/>
              <a:latin typeface="Calibri" panose="020F0502020204030204"/>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a:t>Problem 1: Programs need to be read by people</a:t>
            </a:r>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"Any fool can write code that a computer can understand. Good programmers write code that humans can understand"</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Calibri" panose="020F0502020204030204"/>
                <a:ea typeface="+mn-ea"/>
                <a:cs typeface="+mn-cs"/>
              </a:rPr>
              <a:t>Martin Fowler</a:t>
            </a:r>
            <a:endParaRPr kumimoji="0" lang="en-US" sz="3200" b="1"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Calibri"/>
                <a:cs typeface="Calibri"/>
              </a:rPr>
              <a:t>"Adding manpower to a late software project makes it later"</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3543</TotalTime>
  <Words>1397</Words>
  <Application>Microsoft Macintosh PowerPoint</Application>
  <PresentationFormat>Widescreen</PresentationFormat>
  <Paragraphs>203</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1_Office Theme</vt:lpstr>
      <vt:lpstr>CS 4530: Fundamentals of Software Engineering Module 1, Lesson 1 Course Introduction</vt:lpstr>
      <vt:lpstr>Course staff</vt:lpstr>
      <vt:lpstr>Learning Objectives for this Module</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Simmons, Rob</cp:lastModifiedBy>
  <cp:revision>7</cp:revision>
  <dcterms:created xsi:type="dcterms:W3CDTF">2021-01-07T15:19:22Z</dcterms:created>
  <dcterms:modified xsi:type="dcterms:W3CDTF">2025-05-04T14:21:57Z</dcterms:modified>
</cp:coreProperties>
</file>